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715000" cx="9144000"/>
  <p:notesSz cx="7315200" cy="9601200"/>
  <p:embeddedFontLst>
    <p:embeddedFont>
      <p:font typeface="Play"/>
      <p:regular r:id="rId25"/>
      <p:bold r:id="rId26"/>
    </p:embeddedFont>
    <p:embeddedFont>
      <p:font typeface="Arial Narrow"/>
      <p:regular r:id="rId27"/>
      <p:bold r:id="rId28"/>
      <p:italic r:id="rId29"/>
      <p:boldItalic r:id="rId30"/>
    </p:embeddedFont>
    <p:embeddedFont>
      <p:font typeface="Rock Salt"/>
      <p:regular r:id="rId31"/>
    </p:embeddedFont>
    <p:embeddedFont>
      <p:font typeface="Arial Black"/>
      <p:regular r:id="rId32"/>
    </p:embeddedFont>
    <p:embeddedFont>
      <p:font typeface="Satisfy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-bold.fntdata"/><Relationship Id="rId25" Type="http://schemas.openxmlformats.org/officeDocument/2006/relationships/font" Target="fonts/Play-regular.fntdata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ckSalt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6.xml"/><Relationship Id="rId33" Type="http://schemas.openxmlformats.org/officeDocument/2006/relationships/font" Target="fonts/Satisfy-regular.fntdata"/><Relationship Id="rId10" Type="http://schemas.openxmlformats.org/officeDocument/2006/relationships/slide" Target="slides/slide5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720725"/>
            <a:ext cx="575945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f42d792c0_0_0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f42d792c0_0_0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f42d792c0_0_0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f42d792c0_0_1109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f42d792c0_0_1109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f42d792c0_0_1115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f42d792c0_0_1115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42d792c0_0_1121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42d792c0_0_112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42d792c0_0_1127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42d792c0_0_1127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42d792c0_0_93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f42d792c0_0_93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6f42d792c0_0_93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777875" y="720725"/>
            <a:ext cx="575945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5be5dea2_0_4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5be5dea2_0_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e5be5dea2_0_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e5be5dea2_0_11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e5be5dea2_0_1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e5be5dea2_0_1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42d792c0_0_1831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f42d792c0_0_1831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6f42d792c0_0_1831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f42d792c0_0_2227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f42d792c0_0_2227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f42d792c0_0_2227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42d792c0_0_1062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42d792c0_0_1062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777875" y="720725"/>
            <a:ext cx="575945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42d792c0_0_1070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42d792c0_0_107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42d792c0_0_756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42d792c0_0_756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f42d792c0_0_756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f42d792c0_0_632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f42d792c0_0_632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6f42d792c0_0_632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f42d792c0_0_894:notes"/>
          <p:cNvSpPr/>
          <p:nvPr>
            <p:ph idx="2" type="sldImg"/>
          </p:nvPr>
        </p:nvSpPr>
        <p:spPr>
          <a:xfrm>
            <a:off x="777875" y="720725"/>
            <a:ext cx="57594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f42d792c0_0_894:notes"/>
          <p:cNvSpPr txBox="1"/>
          <p:nvPr>
            <p:ph idx="1" type="body"/>
          </p:nvPr>
        </p:nvSpPr>
        <p:spPr>
          <a:xfrm>
            <a:off x="731838" y="4560888"/>
            <a:ext cx="5851500" cy="43197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f42d792c0_0_894:notes"/>
          <p:cNvSpPr txBox="1"/>
          <p:nvPr>
            <p:ph idx="12" type="sldNum"/>
          </p:nvPr>
        </p:nvSpPr>
        <p:spPr>
          <a:xfrm>
            <a:off x="4143375" y="9120188"/>
            <a:ext cx="3170100" cy="4794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42d792c0_0_1098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42d792c0_0_1098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f42d792c0_0_1103:notes"/>
          <p:cNvSpPr/>
          <p:nvPr>
            <p:ph idx="2" type="sldImg"/>
          </p:nvPr>
        </p:nvSpPr>
        <p:spPr>
          <a:xfrm>
            <a:off x="731840" y="720090"/>
            <a:ext cx="585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f42d792c0_0_1103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 rot="10800000"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2500" y="4469000"/>
            <a:ext cx="2544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3020725" y="4469000"/>
            <a:ext cx="5451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AUTOLAYOUT_1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73800" y="599167"/>
            <a:ext cx="7796400" cy="45168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3">
  <p:cSld name="AUTOLAYOU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 rot="10800000">
            <a:off x="398200" y="1085750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1282111"/>
            <a:ext cx="265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2246722"/>
            <a:ext cx="2655000" cy="3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Char char="•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4">
  <p:cSld name="AUTOLAYOUT_4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386075" y="447841"/>
            <a:ext cx="1354500" cy="152998"/>
            <a:chOff x="386075" y="419725"/>
            <a:chExt cx="1354500" cy="137700"/>
          </a:xfrm>
        </p:grpSpPr>
        <p:sp>
          <p:nvSpPr>
            <p:cNvPr id="102" name="Google Shape;102;p16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703583"/>
            <a:ext cx="31275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591583"/>
            <a:ext cx="3127500" cy="3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E8FDFE"/>
              </a:buClr>
              <a:buSzPts val="1200"/>
              <a:buChar char="•"/>
              <a:defRPr sz="1200">
                <a:solidFill>
                  <a:srgbClr val="E8FDFE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8FDFE"/>
              </a:buClr>
              <a:buSzPts val="1000"/>
              <a:buChar char="•"/>
              <a:defRPr sz="1000">
                <a:solidFill>
                  <a:srgbClr val="E8FDFE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5">
  <p:cSld name="AUTOLAYOUT_6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291875" y="452111"/>
            <a:ext cx="30396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291938" y="2281908"/>
            <a:ext cx="30396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400">
                <a:solidFill>
                  <a:schemeClr val="dk2"/>
                </a:solidFill>
              </a:defRPr>
            </a:lvl3pPr>
            <a:lvl4pPr indent="-314325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4pPr>
            <a:lvl5pPr indent="-314325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5pPr>
            <a:lvl6pPr indent="-314325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6pPr>
            <a:lvl7pPr indent="-314325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7pPr>
            <a:lvl8pPr indent="-314325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8pPr>
            <a:lvl9pPr indent="-314325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5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4_1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6">
  <p:cSld name="AUTOLAYOUT_42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6 1">
  <p:cSld name="AUTOLAYOUT_48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7">
  <p:cSld name="AUTOLAYOUT_49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8">
  <p:cSld name="AUTOLAYOUT_50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9">
  <p:cSld name="AUTOLAYOUT_51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44683" l="0" r="0" t="13650"/>
          <a:stretch/>
        </p:blipFill>
        <p:spPr>
          <a:xfrm>
            <a:off x="0" y="0"/>
            <a:ext cx="9144008" cy="5714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0" y="4241333"/>
            <a:ext cx="9144000" cy="14736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312500" y="4469000"/>
            <a:ext cx="2544600" cy="101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Prof. Ramon Lummertz</a:t>
            </a:r>
            <a:endParaRPr/>
          </a:p>
          <a:p>
            <a:pPr indent="0" lvl="0" marL="0" rtl="0" algn="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ctrTitle"/>
          </p:nvPr>
        </p:nvSpPr>
        <p:spPr>
          <a:xfrm>
            <a:off x="3020725" y="4469000"/>
            <a:ext cx="5451600" cy="101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de Segurança e Redes de Computadores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AP 2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Trabalho valendo 2.5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AS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Prova valendo 6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type="ctrTitle"/>
          </p:nvPr>
        </p:nvSpPr>
        <p:spPr>
          <a:xfrm>
            <a:off x="1837575" y="1390583"/>
            <a:ext cx="49908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AF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Prova  10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 amt="50000"/>
          </a:blip>
          <a:srcRect b="13820" l="0" r="0" t="13820"/>
          <a:stretch/>
        </p:blipFill>
        <p:spPr>
          <a:xfrm>
            <a:off x="0" y="0"/>
            <a:ext cx="9144007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0" l="6354" r="6362" t="0"/>
          <a:stretch/>
        </p:blipFill>
        <p:spPr>
          <a:xfrm>
            <a:off x="673800" y="599167"/>
            <a:ext cx="7796401" cy="451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Bibliografia (Pearson Virtual)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25" y="1462125"/>
            <a:ext cx="5119425" cy="3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Bibliografia (Pearson Virtual)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" y="1759550"/>
            <a:ext cx="9028475" cy="328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Bibliografia (Pearson Virtual)</a:t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3">
            <a:alphaModFix/>
          </a:blip>
          <a:srcRect b="0" l="0" r="0" t="6261"/>
          <a:stretch/>
        </p:blipFill>
        <p:spPr>
          <a:xfrm>
            <a:off x="1707900" y="1561275"/>
            <a:ext cx="5353449" cy="3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 amt="50000"/>
          </a:blip>
          <a:srcRect b="3131" l="0" r="0" t="312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ATC - Aporte </a:t>
            </a:r>
            <a:r>
              <a:rPr lang="pt-BR"/>
              <a:t>teórico</a:t>
            </a:r>
            <a:r>
              <a:rPr lang="pt-BR"/>
              <a:t> de </a:t>
            </a:r>
            <a:r>
              <a:rPr lang="pt-BR"/>
              <a:t>competência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 amt="50000"/>
          </a:blip>
          <a:srcRect b="3131" l="0" r="0" t="312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TDE - Trabalho </a:t>
            </a:r>
            <a:r>
              <a:rPr lang="pt-BR"/>
              <a:t>Discente</a:t>
            </a:r>
            <a:r>
              <a:rPr lang="pt-BR"/>
              <a:t> efetivo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-73300" y="0"/>
            <a:ext cx="9144000" cy="580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6435825" y="1625611"/>
            <a:ext cx="23193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Sobre </a:t>
            </a:r>
            <a:endParaRPr sz="72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606900" y="5014167"/>
            <a:ext cx="2537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51-981636027</a:t>
            </a:r>
            <a:b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ramonsl@rede.ulbra.br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@ramonsl</a:t>
            </a:r>
            <a:endParaRPr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0.png"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338" y="3258319"/>
            <a:ext cx="3914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85667"/>
            <a:ext cx="34234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775"/>
            <a:ext cx="8839202" cy="323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3131" l="0" r="0" t="3121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4294967295" type="title"/>
          </p:nvPr>
        </p:nvSpPr>
        <p:spPr>
          <a:xfrm>
            <a:off x="2712100" y="314583"/>
            <a:ext cx="6220800" cy="3033000"/>
          </a:xfrm>
          <a:prstGeom prst="rect">
            <a:avLst/>
          </a:prstGeom>
          <a:solidFill>
            <a:srgbClr val="212121">
              <a:alpha val="734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Fornece embasamento teórico às modernas tecnologias que compõe os serviços em redes, explicando a ligação em rede, a partir do nível físico (meios físicos, topologias, propriedades dos sinais, modulação) e nível de enlace (protocolos de enlace de dados, subcamada de acesso ao meio, detecção e correção de erros, controle de fluxo e interfaces de rede). Em cada nível, é apresentado como as facilidades e os serviços fornecidos pelos níveis mais baixos são usados no nível seguinte. A disciplina também apresenta os princípios básicos da Segurança da Informação a partir da norma internacional ISO/IEC27002 permitindo uma visão consolidada dos processos de comunicação em redes, alinhados com a segurança da informação.</a:t>
            </a:r>
            <a:endParaRPr sz="1800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40975" y="4357194"/>
            <a:ext cx="405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1155CC"/>
                </a:solidFill>
                <a:latin typeface="Rock Salt"/>
                <a:ea typeface="Rock Salt"/>
                <a:cs typeface="Rock Salt"/>
                <a:sym typeface="Rock Salt"/>
              </a:rPr>
              <a:t>Ementa</a:t>
            </a:r>
            <a:endParaRPr sz="4800">
              <a:solidFill>
                <a:srgbClr val="1155CC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15697" r="15697" t="0"/>
          <a:stretch/>
        </p:blipFill>
        <p:spPr>
          <a:xfrm>
            <a:off x="3278400" y="0"/>
            <a:ext cx="586559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1282111"/>
            <a:ext cx="2655000" cy="95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COMPETÊNCIAS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2246722"/>
            <a:ext cx="2655000" cy="325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- Tomar decisões e inovar, com base no conhecimento do funcionamento e das características técnicas de hardware e da infraestrutura de software dos sistemas de computação consciente dos aspectos éticos, legais e dos impactos ambientais decorrentes.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Compreender os fatos essenciais, os conceitos, os princípios e as teorias relacionadas à Ciência da Computação para o desenvolvimento de software e hardware e suas aplicações.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17667" r="17661" t="0"/>
          <a:stretch/>
        </p:blipFill>
        <p:spPr>
          <a:xfrm>
            <a:off x="3615001" y="0"/>
            <a:ext cx="5528999" cy="571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703583"/>
            <a:ext cx="3127500" cy="88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COMPETÊNCIAS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591583"/>
            <a:ext cx="3127500" cy="373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Identificar e gerenciar os riscos que podem estar envolvidos na operação de equipamentos de computação (incluindo os aspectos de dependabilidade e segurança).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Identificar e compreender a funcionalidade dos elementos lógicos e físicos de redes de computadores.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Planejar e desenvolver projetos de conectividade entre sistemas heterogêneos.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Propor e implementar políticas de segurança.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Avaliar e decidir sobre a aplicação de tecnologias.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91875" y="452111"/>
            <a:ext cx="3039600" cy="15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Qual o seu conhecimento e experiência com: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91938" y="2281908"/>
            <a:ext cx="3039600" cy="264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4800"/>
              <a:t>Redes e Segurança?</a:t>
            </a:r>
            <a:endParaRPr sz="4800"/>
          </a:p>
        </p:txBody>
      </p:sp>
      <p:sp>
        <p:nvSpPr>
          <p:cNvPr id="188" name="Google Shape;188;p30"/>
          <p:cNvSpPr/>
          <p:nvPr/>
        </p:nvSpPr>
        <p:spPr>
          <a:xfrm>
            <a:off x="4232750" y="0"/>
            <a:ext cx="4911300" cy="57150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3331550" y="0"/>
            <a:ext cx="5633700" cy="57150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17443" r="17443" t="0"/>
          <a:stretch/>
        </p:blipFill>
        <p:spPr>
          <a:xfrm>
            <a:off x="3562350" y="0"/>
            <a:ext cx="5581800" cy="57150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ck Salt"/>
                <a:ea typeface="Rock Salt"/>
                <a:cs typeface="Rock Salt"/>
                <a:sym typeface="Rock Salt"/>
              </a:rPr>
              <a:t>Avaliação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 amt="50000"/>
          </a:blip>
          <a:srcRect b="56781" l="0" r="0" t="5718"/>
          <a:stretch/>
        </p:blipFill>
        <p:spPr>
          <a:xfrm>
            <a:off x="0" y="0"/>
            <a:ext cx="9144006" cy="57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 Black"/>
                <a:ea typeface="Arial Black"/>
                <a:cs typeface="Arial Black"/>
                <a:sym typeface="Arial Black"/>
              </a:rPr>
              <a:t>AP 1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3914025" y="3309167"/>
            <a:ext cx="2534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Trabalho valendo 1.5</a:t>
            </a:r>
            <a:endParaRPr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